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57" r:id="rId5"/>
    <p:sldId id="258" r:id="rId6"/>
    <p:sldId id="263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93D"/>
    <a:srgbClr val="89B8EB"/>
    <a:srgbClr val="BC7AA6"/>
    <a:srgbClr val="FB7B53"/>
    <a:srgbClr val="FF5D37"/>
    <a:srgbClr val="FAF7B8"/>
    <a:srgbClr val="F6F07E"/>
    <a:srgbClr val="FBD979"/>
    <a:srgbClr val="F9CB49"/>
    <a:srgbClr val="005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75" autoAdjust="0"/>
  </p:normalViewPr>
  <p:slideViewPr>
    <p:cSldViewPr>
      <p:cViewPr varScale="1">
        <p:scale>
          <a:sx n="62" d="100"/>
          <a:sy n="62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FAF7B8"/>
          </a:solidFill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CHEMIE KOLEM NÁS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marsik\Desktop\obrázky na smart\1299066859t2z6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365104"/>
            <a:ext cx="1557483" cy="1801663"/>
          </a:xfrm>
          <a:prstGeom prst="rect">
            <a:avLst/>
          </a:prstGeom>
          <a:noFill/>
        </p:spPr>
      </p:pic>
      <p:pic>
        <p:nvPicPr>
          <p:cNvPr id="18435" name="Picture 3" descr="C:\Users\marsik\Desktop\obrázky na smart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2303713" cy="1876846"/>
          </a:xfrm>
          <a:prstGeom prst="rect">
            <a:avLst/>
          </a:prstGeom>
          <a:noFill/>
        </p:spPr>
      </p:pic>
      <p:pic>
        <p:nvPicPr>
          <p:cNvPr id="1026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8"/>
            <a:ext cx="5328593" cy="12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2002234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Chemie</a:t>
            </a:r>
            <a:r>
              <a:rPr lang="cs-CZ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přírodní věda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, která zkoumá složení a vlastnosti látek a jejich přeměny na jiné látky.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C:\Users\marsik\Desktop\obrázky na ppt\MAN17ad7e_chem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192688" cy="4119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404664"/>
            <a:ext cx="4824536" cy="597086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600" b="1" dirty="0" smtClean="0">
                <a:solidFill>
                  <a:srgbClr val="D71B07"/>
                </a:solidFill>
              </a:rPr>
              <a:t>Alchymie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 smtClean="0"/>
              <a:t>byla </a:t>
            </a:r>
            <a:r>
              <a:rPr lang="cs-CZ" sz="2800" b="1" dirty="0" smtClean="0"/>
              <a:t>předchůdkyní moderní chemie.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800" dirty="0" smtClean="0"/>
              <a:t>Vše, co nás obklopuje, je tvořeno látkami a </a:t>
            </a:r>
            <a:r>
              <a:rPr lang="cs-CZ" sz="2800" b="1" dirty="0" smtClean="0"/>
              <a:t>alchymisté zkoumali tyto látky a jejich přeměny.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/>
              <a:t>Vědní obor chemie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 smtClean="0"/>
              <a:t>se pak z alchymie vyvinul při současném objevování výroby kovů, stavebních hmot, papíru, látek a dalších výrobků.</a:t>
            </a:r>
            <a:endParaRPr lang="cs-CZ" sz="2800" dirty="0"/>
          </a:p>
        </p:txBody>
      </p:sp>
      <p:pic>
        <p:nvPicPr>
          <p:cNvPr id="2050" name="Picture 2" descr="http://upload.wikimedia.org/wikipedia/commons/thumb/9/97/JosephWright-Alchemist.jpg/300px-JosephWright-Alchem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240" y="692696"/>
            <a:ext cx="380324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2483768" y="2348880"/>
            <a:ext cx="3960440" cy="2016224"/>
          </a:xfrm>
          <a:prstGeom prst="ellipse">
            <a:avLst/>
          </a:prstGeom>
          <a:solidFill>
            <a:srgbClr val="FFFF99"/>
          </a:solidFill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4400" b="1" dirty="0">
                <a:solidFill>
                  <a:srgbClr val="FF3300"/>
                </a:solidFill>
                <a:latin typeface="Segoe Print" pitchFamily="2" charset="0"/>
              </a:rPr>
              <a:t>CHEMIE</a:t>
            </a:r>
          </a:p>
          <a:p>
            <a:pPr algn="ctr"/>
            <a:r>
              <a:rPr lang="cs-CZ" sz="4400" b="1" dirty="0">
                <a:solidFill>
                  <a:srgbClr val="FF3300"/>
                </a:solidFill>
                <a:latin typeface="Segoe Print" pitchFamily="2" charset="0"/>
              </a:rPr>
              <a:t>kolem nás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4499992" y="1484784"/>
            <a:ext cx="0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5508104" y="1628800"/>
            <a:ext cx="216024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 flipV="1">
            <a:off x="3275856" y="1628800"/>
            <a:ext cx="216024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>
            <a:off x="4572000" y="4437112"/>
            <a:ext cx="0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>
            <a:off x="6156176" y="4005064"/>
            <a:ext cx="504056" cy="648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6516216" y="3356992"/>
            <a:ext cx="86409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6228184" y="2276872"/>
            <a:ext cx="648072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>
            <a:off x="5436096" y="4365104"/>
            <a:ext cx="288032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H="1">
            <a:off x="3275856" y="4365104"/>
            <a:ext cx="288032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/>
          <p:nvPr/>
        </p:nvCxnSpPr>
        <p:spPr>
          <a:xfrm flipH="1" flipV="1">
            <a:off x="2123728" y="2132856"/>
            <a:ext cx="576064" cy="648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 flipH="1">
            <a:off x="1619672" y="3356992"/>
            <a:ext cx="79208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flipH="1">
            <a:off x="2267744" y="4005064"/>
            <a:ext cx="576064" cy="648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3203848" y="2348880"/>
            <a:ext cx="2592288" cy="1872208"/>
            <a:chOff x="1619672" y="1484784"/>
            <a:chExt cx="5760640" cy="3816424"/>
          </a:xfrm>
        </p:grpSpPr>
        <p:sp>
          <p:nvSpPr>
            <p:cNvPr id="4099" name="Oval 3"/>
            <p:cNvSpPr>
              <a:spLocks noChangeArrowheads="1"/>
            </p:cNvSpPr>
            <p:nvPr/>
          </p:nvSpPr>
          <p:spPr bwMode="auto">
            <a:xfrm>
              <a:off x="2483768" y="2348880"/>
              <a:ext cx="3960440" cy="2016224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2000" b="1" dirty="0">
                  <a:solidFill>
                    <a:srgbClr val="FF3300"/>
                  </a:solidFill>
                  <a:latin typeface="Segoe Print" pitchFamily="2" charset="0"/>
                </a:rPr>
                <a:t>CHEMIE</a:t>
              </a:r>
            </a:p>
            <a:p>
              <a:pPr algn="ctr"/>
              <a:r>
                <a:rPr lang="cs-CZ" sz="2000" b="1" dirty="0">
                  <a:solidFill>
                    <a:srgbClr val="FF3300"/>
                  </a:solidFill>
                  <a:latin typeface="Segoe Print" pitchFamily="2" charset="0"/>
                </a:rPr>
                <a:t>kolem nás</a:t>
              </a:r>
            </a:p>
          </p:txBody>
        </p:sp>
        <p:cxnSp>
          <p:nvCxnSpPr>
            <p:cNvPr id="18" name="Přímá spojovací šipka 17"/>
            <p:cNvCxnSpPr/>
            <p:nvPr/>
          </p:nvCxnSpPr>
          <p:spPr>
            <a:xfrm flipV="1">
              <a:off x="4499992" y="1484784"/>
              <a:ext cx="0" cy="7920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Přímá spojovací šipka 22"/>
            <p:cNvCxnSpPr/>
            <p:nvPr/>
          </p:nvCxnSpPr>
          <p:spPr>
            <a:xfrm flipV="1">
              <a:off x="5508104" y="1628800"/>
              <a:ext cx="216024" cy="7920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Přímá spojovací šipka 25"/>
            <p:cNvCxnSpPr/>
            <p:nvPr/>
          </p:nvCxnSpPr>
          <p:spPr>
            <a:xfrm flipH="1" flipV="1">
              <a:off x="3275856" y="1628800"/>
              <a:ext cx="216024" cy="7920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Přímá spojovací šipka 26"/>
            <p:cNvCxnSpPr/>
            <p:nvPr/>
          </p:nvCxnSpPr>
          <p:spPr>
            <a:xfrm>
              <a:off x="4572000" y="4437112"/>
              <a:ext cx="0" cy="86409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Přímá spojovací šipka 27"/>
            <p:cNvCxnSpPr/>
            <p:nvPr/>
          </p:nvCxnSpPr>
          <p:spPr>
            <a:xfrm>
              <a:off x="6156176" y="4005064"/>
              <a:ext cx="504056" cy="64807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Přímá spojovací šipka 28"/>
            <p:cNvCxnSpPr/>
            <p:nvPr/>
          </p:nvCxnSpPr>
          <p:spPr>
            <a:xfrm>
              <a:off x="6516216" y="3356992"/>
              <a:ext cx="864096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Přímá spojovací šipka 29"/>
            <p:cNvCxnSpPr/>
            <p:nvPr/>
          </p:nvCxnSpPr>
          <p:spPr>
            <a:xfrm flipV="1">
              <a:off x="6228184" y="2276872"/>
              <a:ext cx="648072" cy="50405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>
              <a:off x="5436096" y="4365104"/>
              <a:ext cx="288032" cy="7920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 flipH="1">
              <a:off x="3275856" y="4365104"/>
              <a:ext cx="288032" cy="7920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Přímá spojovací šipka 47"/>
            <p:cNvCxnSpPr/>
            <p:nvPr/>
          </p:nvCxnSpPr>
          <p:spPr>
            <a:xfrm flipH="1" flipV="1">
              <a:off x="2123728" y="2132856"/>
              <a:ext cx="576064" cy="64807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Přímá spojovací šipka 51"/>
            <p:cNvCxnSpPr/>
            <p:nvPr/>
          </p:nvCxnSpPr>
          <p:spPr>
            <a:xfrm flipH="1">
              <a:off x="1619672" y="3356992"/>
              <a:ext cx="79208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Přímá spojovací šipka 55"/>
            <p:cNvCxnSpPr/>
            <p:nvPr/>
          </p:nvCxnSpPr>
          <p:spPr>
            <a:xfrm flipH="1">
              <a:off x="2267744" y="4005064"/>
              <a:ext cx="576064" cy="64807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097" name="Picture 1" descr="C:\Users\marsik\Desktop\obrázky na ppt\Upravené\BAŇK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724288" cy="1440160"/>
          </a:xfrm>
          <a:prstGeom prst="rect">
            <a:avLst/>
          </a:prstGeom>
          <a:noFill/>
        </p:spPr>
      </p:pic>
      <p:pic>
        <p:nvPicPr>
          <p:cNvPr id="4098" name="Picture 2" descr="C:\Users\marsik\Desktop\obrázky na ppt\Upravené\HASIČ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1372494" cy="1756792"/>
          </a:xfrm>
          <a:prstGeom prst="rect">
            <a:avLst/>
          </a:prstGeom>
          <a:noFill/>
        </p:spPr>
      </p:pic>
      <p:pic>
        <p:nvPicPr>
          <p:cNvPr id="2" name="Picture 3" descr="C:\Users\marsik\Desktop\obrázky na ppt\Upravené\PEČIV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01008"/>
            <a:ext cx="1964835" cy="1440160"/>
          </a:xfrm>
          <a:prstGeom prst="rect">
            <a:avLst/>
          </a:prstGeom>
          <a:noFill/>
        </p:spPr>
      </p:pic>
      <p:pic>
        <p:nvPicPr>
          <p:cNvPr id="4101" name="Picture 5" descr="C:\Users\marsik\Desktop\obrázky na ppt\Upravené\VOD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60648"/>
            <a:ext cx="1380249" cy="1656184"/>
          </a:xfrm>
          <a:prstGeom prst="rect">
            <a:avLst/>
          </a:prstGeom>
          <a:noFill/>
        </p:spPr>
      </p:pic>
      <p:pic>
        <p:nvPicPr>
          <p:cNvPr id="4102" name="Picture 6" descr="C:\Users\marsik\Desktop\obrázky na ppt\Upravené\TEXT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8351" y="5373216"/>
            <a:ext cx="1273729" cy="1368152"/>
          </a:xfrm>
          <a:prstGeom prst="rect">
            <a:avLst/>
          </a:prstGeom>
          <a:noFill/>
        </p:spPr>
      </p:pic>
      <p:pic>
        <p:nvPicPr>
          <p:cNvPr id="4103" name="Picture 7" descr="C:\Users\marsik\Desktop\obrázky na ppt\Upravené\BARV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229200"/>
            <a:ext cx="1728192" cy="1430437"/>
          </a:xfrm>
          <a:prstGeom prst="rect">
            <a:avLst/>
          </a:prstGeom>
          <a:noFill/>
        </p:spPr>
      </p:pic>
      <p:pic>
        <p:nvPicPr>
          <p:cNvPr id="4104" name="Picture 8" descr="C:\Users\marsik\Desktop\obrázky na ppt\Upravené\ČISTÍCÍ PROSTŘEDK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725144"/>
            <a:ext cx="1656184" cy="1887596"/>
          </a:xfrm>
          <a:prstGeom prst="rect">
            <a:avLst/>
          </a:prstGeom>
          <a:noFill/>
        </p:spPr>
      </p:pic>
      <p:pic>
        <p:nvPicPr>
          <p:cNvPr id="4105" name="Picture 9" descr="C:\Users\marsik\Desktop\obrázky na ppt\Upravené\DROGERI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691256"/>
            <a:ext cx="1440160" cy="1657624"/>
          </a:xfrm>
          <a:prstGeom prst="rect">
            <a:avLst/>
          </a:prstGeom>
          <a:noFill/>
        </p:spPr>
      </p:pic>
      <p:pic>
        <p:nvPicPr>
          <p:cNvPr id="4106" name="Picture 10" descr="C:\Users\marsik\Desktop\obrázky na ppt\Upravené\ELEKTRONICKÝ ODPA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2276872"/>
            <a:ext cx="1288780" cy="1512168"/>
          </a:xfrm>
          <a:prstGeom prst="rect">
            <a:avLst/>
          </a:prstGeom>
          <a:noFill/>
        </p:spPr>
      </p:pic>
      <p:pic>
        <p:nvPicPr>
          <p:cNvPr id="4107" name="Picture 11" descr="C:\Users\marsik\Desktop\obrázky na ppt\Upravené\JADERNÁ ENERGI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3933056"/>
            <a:ext cx="1417948" cy="1437506"/>
          </a:xfrm>
          <a:prstGeom prst="rect">
            <a:avLst/>
          </a:prstGeom>
          <a:noFill/>
        </p:spPr>
      </p:pic>
      <p:pic>
        <p:nvPicPr>
          <p:cNvPr id="4108" name="Picture 12" descr="C:\Users\marsik\Desktop\obrázky na ppt\Upravené\NÁDOBÍ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1772816"/>
            <a:ext cx="1584176" cy="1584176"/>
          </a:xfrm>
          <a:prstGeom prst="rect">
            <a:avLst/>
          </a:prstGeom>
          <a:noFill/>
        </p:spPr>
      </p:pic>
      <p:pic>
        <p:nvPicPr>
          <p:cNvPr id="4109" name="Picture 13" descr="C:\Users\marsik\Desktop\obrázky na ppt\Upravené\PAPÍ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1844824"/>
            <a:ext cx="1800200" cy="1443725"/>
          </a:xfrm>
          <a:prstGeom prst="rect">
            <a:avLst/>
          </a:prstGeom>
          <a:noFill/>
        </p:spPr>
      </p:pic>
      <p:pic>
        <p:nvPicPr>
          <p:cNvPr id="4110" name="Picture 14" descr="C:\Users\marsik\Desktop\obrázky na ppt\Upravené\POHONNÉ HMOTY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3429000"/>
            <a:ext cx="2195736" cy="1502906"/>
          </a:xfrm>
          <a:prstGeom prst="rect">
            <a:avLst/>
          </a:prstGeom>
          <a:noFill/>
        </p:spPr>
      </p:pic>
      <p:pic>
        <p:nvPicPr>
          <p:cNvPr id="4111" name="Picture 15" descr="C:\Users\marsik\Desktop\obrázky na ppt\Upravené\PRANÍ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1720" y="4795077"/>
            <a:ext cx="1584176" cy="1802275"/>
          </a:xfrm>
          <a:prstGeom prst="rect">
            <a:avLst/>
          </a:prstGeom>
          <a:noFill/>
        </p:spPr>
      </p:pic>
      <p:pic>
        <p:nvPicPr>
          <p:cNvPr id="4112" name="Picture 16" descr="C:\Users\marsik\Desktop\obrázky na ppt\Upravené\PRÁŠKY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6096" y="188640"/>
            <a:ext cx="1800200" cy="1514551"/>
          </a:xfrm>
          <a:prstGeom prst="rect">
            <a:avLst/>
          </a:prstGeom>
          <a:noFill/>
        </p:spPr>
      </p:pic>
      <p:pic>
        <p:nvPicPr>
          <p:cNvPr id="4113" name="Picture 17" descr="C:\Users\marsik\Desktop\obrázky na ppt\Upravené\ŠMINKY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90232" y="5066929"/>
            <a:ext cx="1990080" cy="1791071"/>
          </a:xfrm>
          <a:prstGeom prst="rect">
            <a:avLst/>
          </a:prstGeom>
          <a:noFill/>
        </p:spPr>
      </p:pic>
      <p:pic>
        <p:nvPicPr>
          <p:cNvPr id="4114" name="Picture 18" descr="C:\Users\marsik\Desktop\obrázky na ppt\Upravené\ZEDNÍK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38730" y="2348880"/>
            <a:ext cx="149776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D71B07"/>
                </a:solidFill>
              </a:rPr>
              <a:t>Chemický děj</a:t>
            </a:r>
          </a:p>
          <a:p>
            <a:pPr>
              <a:buNone/>
            </a:pPr>
            <a:r>
              <a:rPr lang="cs-CZ" dirty="0" smtClean="0"/>
              <a:t>je přeměna výchozích látek na jiné látky.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30" name="Picture 6" descr="http://im.novinky.cz/214/92149-top_foto1-ponj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3136"/>
            <a:ext cx="3579095" cy="2016224"/>
          </a:xfrm>
          <a:prstGeom prst="rect">
            <a:avLst/>
          </a:prstGeom>
          <a:noFill/>
        </p:spPr>
      </p:pic>
      <p:pic>
        <p:nvPicPr>
          <p:cNvPr id="1032" name="Picture 8" descr="http://www.asb-portal.cz/UserFiles/Image/stavebnictvi/poruchy-a-opravy/koroze-kovu/koroze-kovu-1491-big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3312368" cy="2208245"/>
          </a:xfrm>
          <a:prstGeom prst="rect">
            <a:avLst/>
          </a:prstGeom>
          <a:noFill/>
        </p:spPr>
      </p:pic>
      <p:pic>
        <p:nvPicPr>
          <p:cNvPr id="1034" name="Picture 10" descr="http://1.bp.blogspot.com/_2ogB_Df2ARk/TIjGQXKth_I/AAAAAAAAB9A/8_d6nBUitI4/s400/burning-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3168352" cy="2376264"/>
          </a:xfrm>
          <a:prstGeom prst="rect">
            <a:avLst/>
          </a:prstGeom>
          <a:noFill/>
        </p:spPr>
      </p:pic>
      <p:pic>
        <p:nvPicPr>
          <p:cNvPr id="1036" name="Picture 12" descr="http://images3.wikia.nocookie.net/__cb20070827073632/uncyclopedia/images/5/59/Explosion-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21088"/>
            <a:ext cx="3744416" cy="2382810"/>
          </a:xfrm>
          <a:prstGeom prst="rect">
            <a:avLst/>
          </a:prstGeom>
          <a:noFill/>
        </p:spPr>
      </p:pic>
      <p:pic>
        <p:nvPicPr>
          <p:cNvPr id="1028" name="Picture 4" descr="http://www.fitmagazin.cz/images/obsah/clanky/woman-breath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564904"/>
            <a:ext cx="2143125" cy="21431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95536" y="1484784"/>
            <a:ext cx="838691" cy="369332"/>
          </a:xfrm>
          <a:prstGeom prst="rect">
            <a:avLst/>
          </a:prstGeom>
          <a:solidFill>
            <a:srgbClr val="FF5D37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hoření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51520" y="4221088"/>
            <a:ext cx="1992853" cy="369332"/>
          </a:xfrm>
          <a:prstGeom prst="rect">
            <a:avLst/>
          </a:prstGeom>
          <a:solidFill>
            <a:srgbClr val="ECF93D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získávání energie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067944" y="2132856"/>
            <a:ext cx="992579" cy="369332"/>
          </a:xfrm>
          <a:prstGeom prst="rect">
            <a:avLst/>
          </a:prstGeom>
          <a:solidFill>
            <a:srgbClr val="89B8EB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dýchání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028384" y="4077072"/>
            <a:ext cx="915635" cy="369332"/>
          </a:xfrm>
          <a:prstGeom prst="rect">
            <a:avLst/>
          </a:prstGeom>
          <a:solidFill>
            <a:srgbClr val="BC7AA6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výbuch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028384" y="1340768"/>
            <a:ext cx="877163" cy="369332"/>
          </a:xfrm>
          <a:prstGeom prst="rect">
            <a:avLst/>
          </a:prstGeom>
          <a:solidFill>
            <a:srgbClr val="FB7B53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koroze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4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_M9uPz0yiGvQ/TS4HMxUqIsI/AAAAAAAAA2c/RbepQjKxIaE/s1600/wsci_01_img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140968"/>
            <a:ext cx="3050940" cy="309634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850106"/>
          </a:xfrm>
          <a:noFill/>
          <a:ln>
            <a:noFill/>
          </a:ln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Význam chemie pro člověka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30932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chemické výrobky jsou součástí našeho každodenního života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chemie se rychle rozvíjí, objevují se nové látky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/>
              <a:t>	a materiály</a:t>
            </a:r>
          </a:p>
          <a:p>
            <a:r>
              <a:rPr lang="cs-CZ" sz="2800" dirty="0" smtClean="0"/>
              <a:t>chemici navrhují postupy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/>
              <a:t>	pro zjišťování a odstraňování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/>
              <a:t> 	nebezpečných látek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 smtClean="0"/>
              <a:t>	v životním prostředí</a:t>
            </a:r>
          </a:p>
          <a:p>
            <a:pPr>
              <a:spcBef>
                <a:spcPts val="0"/>
              </a:spcBef>
            </a:pPr>
            <a:r>
              <a:rPr lang="cs-CZ" sz="2800" dirty="0" smtClean="0"/>
              <a:t>většina průmyslových odvětví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/>
              <a:t>	souvisí s chemií</a:t>
            </a:r>
          </a:p>
          <a:p>
            <a:r>
              <a:rPr lang="cs-CZ" sz="2800" dirty="0" smtClean="0"/>
              <a:t>chemie může být i zneužita,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/>
              <a:t>	např. k výrobě drog nebo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/>
              <a:t>	chemických zbraní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94</Words>
  <Application>Microsoft Office PowerPoint</Application>
  <PresentationFormat>Předvádění na obrazovce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CHEMIE KOLEM NÁS</vt:lpstr>
      <vt:lpstr>Chemie  je přírodní věda, která zkoumá složení a vlastnosti látek a jejich přeměny na jiné látky.</vt:lpstr>
      <vt:lpstr>Snímek 3</vt:lpstr>
      <vt:lpstr>Snímek 4</vt:lpstr>
      <vt:lpstr>Snímek 5</vt:lpstr>
      <vt:lpstr>Snímek 6</vt:lpstr>
      <vt:lpstr>Význam chemie pro člověka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marsik</cp:lastModifiedBy>
  <cp:revision>38</cp:revision>
  <dcterms:created xsi:type="dcterms:W3CDTF">2012-08-07T11:28:50Z</dcterms:created>
  <dcterms:modified xsi:type="dcterms:W3CDTF">2012-09-02T15:14:03Z</dcterms:modified>
</cp:coreProperties>
</file>